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85" r:id="rId4"/>
    <p:sldId id="269" r:id="rId5"/>
    <p:sldId id="283" r:id="rId6"/>
    <p:sldId id="284" r:id="rId7"/>
    <p:sldId id="266" r:id="rId8"/>
    <p:sldId id="276" r:id="rId9"/>
    <p:sldId id="275" r:id="rId10"/>
    <p:sldId id="259" r:id="rId11"/>
    <p:sldId id="271" r:id="rId12"/>
    <p:sldId id="258" r:id="rId13"/>
    <p:sldId id="287" r:id="rId14"/>
    <p:sldId id="286" r:id="rId15"/>
    <p:sldId id="290" r:id="rId16"/>
    <p:sldId id="293" r:id="rId17"/>
    <p:sldId id="277" r:id="rId18"/>
    <p:sldId id="280" r:id="rId19"/>
    <p:sldId id="278" r:id="rId20"/>
    <p:sldId id="29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87773" autoAdjust="0"/>
  </p:normalViewPr>
  <p:slideViewPr>
    <p:cSldViewPr>
      <p:cViewPr varScale="1">
        <p:scale>
          <a:sx n="60" d="100"/>
          <a:sy n="60" d="100"/>
        </p:scale>
        <p:origin x="-146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zel\Documents\Statistiques%20(portable)\Pop.%20Monde%201950-205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zel\Documents\Publications\2020-2021\UPOP\Pop.%20mondiale%201800-210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zel\Documents\Publications\2020-2021\UPOP\Coeff%20Gi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autoTitleDeleted val="1"/>
    <c:plotArea>
      <c:layout/>
      <c:lineChart>
        <c:grouping val="standard"/>
        <c:ser>
          <c:idx val="0"/>
          <c:order val="0"/>
          <c:tx>
            <c:v>Population (millions d' habitants)</c:v>
          </c:tx>
          <c:marker>
            <c:symbol val="none"/>
          </c:marker>
          <c:cat>
            <c:numRef>
              <c:f>Feuil1!$A$3:$A$12</c:f>
              <c:numCache>
                <c:formatCode>General</c:formatCode>
                <c:ptCount val="10"/>
                <c:pt idx="0">
                  <c:v>-5000</c:v>
                </c:pt>
                <c:pt idx="1">
                  <c:v>-1000</c:v>
                </c:pt>
                <c:pt idx="2">
                  <c:v>1</c:v>
                </c:pt>
                <c:pt idx="3">
                  <c:v>1000</c:v>
                </c:pt>
                <c:pt idx="4">
                  <c:v>1500</c:v>
                </c:pt>
                <c:pt idx="5">
                  <c:v>1800</c:v>
                </c:pt>
                <c:pt idx="6">
                  <c:v>1900</c:v>
                </c:pt>
                <c:pt idx="7">
                  <c:v>1950</c:v>
                </c:pt>
                <c:pt idx="8">
                  <c:v>1975</c:v>
                </c:pt>
                <c:pt idx="9">
                  <c:v>2000</c:v>
                </c:pt>
              </c:numCache>
            </c:numRef>
          </c:cat>
          <c:val>
            <c:numRef>
              <c:f>Feuil1!$B$3:$B$12</c:f>
              <c:numCache>
                <c:formatCode>General</c:formatCode>
                <c:ptCount val="10"/>
                <c:pt idx="0">
                  <c:v>5</c:v>
                </c:pt>
                <c:pt idx="1">
                  <c:v>50</c:v>
                </c:pt>
                <c:pt idx="2">
                  <c:v>170</c:v>
                </c:pt>
                <c:pt idx="3">
                  <c:v>265</c:v>
                </c:pt>
                <c:pt idx="4">
                  <c:v>425</c:v>
                </c:pt>
                <c:pt idx="5">
                  <c:v>900</c:v>
                </c:pt>
                <c:pt idx="6">
                  <c:v>1625</c:v>
                </c:pt>
                <c:pt idx="7">
                  <c:v>2515</c:v>
                </c:pt>
                <c:pt idx="8">
                  <c:v>4080</c:v>
                </c:pt>
                <c:pt idx="9">
                  <c:v>6120</c:v>
                </c:pt>
              </c:numCache>
            </c:numRef>
          </c:val>
        </c:ser>
        <c:ser>
          <c:idx val="1"/>
          <c:order val="1"/>
          <c:tx>
            <c:v>PIB / habitant (dollars US 2000)</c:v>
          </c:tx>
          <c:marker>
            <c:symbol val="none"/>
          </c:marker>
          <c:cat>
            <c:numRef>
              <c:f>Feuil1!$A$3:$A$12</c:f>
              <c:numCache>
                <c:formatCode>General</c:formatCode>
                <c:ptCount val="10"/>
                <c:pt idx="0">
                  <c:v>-5000</c:v>
                </c:pt>
                <c:pt idx="1">
                  <c:v>-1000</c:v>
                </c:pt>
                <c:pt idx="2">
                  <c:v>1</c:v>
                </c:pt>
                <c:pt idx="3">
                  <c:v>1000</c:v>
                </c:pt>
                <c:pt idx="4">
                  <c:v>1500</c:v>
                </c:pt>
                <c:pt idx="5">
                  <c:v>1800</c:v>
                </c:pt>
                <c:pt idx="6">
                  <c:v>1900</c:v>
                </c:pt>
                <c:pt idx="7">
                  <c:v>1950</c:v>
                </c:pt>
                <c:pt idx="8">
                  <c:v>1975</c:v>
                </c:pt>
                <c:pt idx="9">
                  <c:v>2000</c:v>
                </c:pt>
              </c:numCache>
            </c:numRef>
          </c:cat>
          <c:val>
            <c:numRef>
              <c:f>Feuil1!$C$3:$C$12</c:f>
              <c:numCache>
                <c:formatCode>General</c:formatCode>
                <c:ptCount val="10"/>
                <c:pt idx="0">
                  <c:v>130</c:v>
                </c:pt>
                <c:pt idx="1">
                  <c:v>160</c:v>
                </c:pt>
                <c:pt idx="2">
                  <c:v>135</c:v>
                </c:pt>
                <c:pt idx="3">
                  <c:v>165</c:v>
                </c:pt>
                <c:pt idx="4">
                  <c:v>175</c:v>
                </c:pt>
                <c:pt idx="5">
                  <c:v>250</c:v>
                </c:pt>
                <c:pt idx="6">
                  <c:v>850</c:v>
                </c:pt>
                <c:pt idx="7">
                  <c:v>2030</c:v>
                </c:pt>
                <c:pt idx="8">
                  <c:v>4640</c:v>
                </c:pt>
                <c:pt idx="9">
                  <c:v>8175</c:v>
                </c:pt>
              </c:numCache>
            </c:numRef>
          </c:val>
        </c:ser>
        <c:marker val="1"/>
        <c:axId val="112509312"/>
        <c:axId val="112510848"/>
      </c:lineChart>
      <c:catAx>
        <c:axId val="1125093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12510848"/>
        <c:crosses val="autoZero"/>
        <c:auto val="1"/>
        <c:lblAlgn val="ctr"/>
        <c:lblOffset val="100"/>
      </c:catAx>
      <c:valAx>
        <c:axId val="112510848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crossAx val="112509312"/>
        <c:crossesAt val="1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3"/>
          <c:order val="3"/>
          <c:tx>
            <c:strRef>
              <c:f>Feuil1!$A$2</c:f>
            </c:strRef>
          </c:tx>
          <c:cat>
            <c:multiLvlStrRef>
              <c:f>Feuil1!$A$3:$A$23</c:f>
            </c:multiLvlStrRef>
          </c:cat>
          <c:val>
            <c:numRef>
              <c:f>Feuil1!$A$3:$A$23</c:f>
            </c:numRef>
          </c:val>
        </c:ser>
        <c:ser>
          <c:idx val="4"/>
          <c:order val="4"/>
          <c:tx>
            <c:strRef>
              <c:f>Feuil1!$E$2</c:f>
            </c:strRef>
          </c:tx>
          <c:cat>
            <c:multiLvlStrRef>
              <c:f>Feuil1!$A$3:$A$23</c:f>
            </c:multiLvlStrRef>
          </c:cat>
          <c:val>
            <c:numRef>
              <c:f>Feuil1!$E$3:$E$23</c:f>
            </c:numRef>
          </c:val>
        </c:ser>
        <c:ser>
          <c:idx val="5"/>
          <c:order val="5"/>
          <c:tx>
            <c:strRef>
              <c:f>Feuil1!$C$2</c:f>
            </c:strRef>
          </c:tx>
          <c:cat>
            <c:multiLvlStrRef>
              <c:f>Feuil1!$A$3:$A$23</c:f>
            </c:multiLvlStrRef>
          </c:cat>
          <c:val>
            <c:numRef>
              <c:f>Feuil1!$C$3:$C$23</c:f>
            </c:numRef>
          </c:val>
        </c:ser>
        <c:ser>
          <c:idx val="0"/>
          <c:order val="0"/>
          <c:tx>
            <c:strRef>
              <c:f>Feuil1!$A$2</c:f>
              <c:strCache>
                <c:ptCount val="1"/>
                <c:pt idx="0">
                  <c:v>Année</c:v>
                </c:pt>
              </c:strCache>
            </c:strRef>
          </c:tx>
          <c:cat>
            <c:numRef>
              <c:f>Feuil1!$A$3:$A$23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Feuil1!$A$3:$A$23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Urban</c:v>
                </c:pt>
              </c:strCache>
            </c:strRef>
          </c:tx>
          <c:cat>
            <c:numRef>
              <c:f>Feuil1!$A$3:$A$23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Feuil1!$C$3:$C$23</c:f>
              <c:numCache>
                <c:formatCode>#\ ###\ ###\ ##0;\-#\ ###\ ###\ ##0;0</c:formatCode>
                <c:ptCount val="21"/>
                <c:pt idx="0">
                  <c:v>750902.93799999997</c:v>
                </c:pt>
                <c:pt idx="1">
                  <c:v>877008.84200000041</c:v>
                </c:pt>
                <c:pt idx="2">
                  <c:v>1023845.5169999993</c:v>
                </c:pt>
                <c:pt idx="3">
                  <c:v>1188469.2240000002</c:v>
                </c:pt>
                <c:pt idx="4">
                  <c:v>1354215.4959999998</c:v>
                </c:pt>
                <c:pt idx="5">
                  <c:v>1538624.9940000002</c:v>
                </c:pt>
                <c:pt idx="6">
                  <c:v>1754201.0290000001</c:v>
                </c:pt>
                <c:pt idx="7">
                  <c:v>2007939.0630000001</c:v>
                </c:pt>
                <c:pt idx="8">
                  <c:v>2290228.0960000008</c:v>
                </c:pt>
                <c:pt idx="9">
                  <c:v>2575505.2350000008</c:v>
                </c:pt>
                <c:pt idx="10">
                  <c:v>2868307.5129999947</c:v>
                </c:pt>
                <c:pt idx="11">
                  <c:v>3215905.8630000008</c:v>
                </c:pt>
                <c:pt idx="12">
                  <c:v>3594868.1459999988</c:v>
                </c:pt>
                <c:pt idx="13">
                  <c:v>3981497.6629999988</c:v>
                </c:pt>
                <c:pt idx="14">
                  <c:v>4378993.9440000011</c:v>
                </c:pt>
                <c:pt idx="15">
                  <c:v>4774646.3029999994</c:v>
                </c:pt>
                <c:pt idx="16">
                  <c:v>5167257.5460000001</c:v>
                </c:pt>
                <c:pt idx="17">
                  <c:v>5555833.4770000093</c:v>
                </c:pt>
                <c:pt idx="18">
                  <c:v>5938249.0260000015</c:v>
                </c:pt>
                <c:pt idx="19">
                  <c:v>6312544.8190000001</c:v>
                </c:pt>
                <c:pt idx="20">
                  <c:v>6679756.1620000005</c:v>
                </c:pt>
              </c:numCache>
            </c:numRef>
          </c:val>
        </c:ser>
        <c:ser>
          <c:idx val="2"/>
          <c:order val="2"/>
          <c:tx>
            <c:strRef>
              <c:f>Feuil1!$E$2</c:f>
              <c:strCache>
                <c:ptCount val="1"/>
                <c:pt idx="0">
                  <c:v>Rural</c:v>
                </c:pt>
              </c:strCache>
            </c:strRef>
          </c:tx>
          <c:cat>
            <c:numRef>
              <c:f>Feuil1!$A$3:$A$23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Feuil1!$E$3:$E$23</c:f>
              <c:numCache>
                <c:formatCode>#,##0</c:formatCode>
                <c:ptCount val="21"/>
                <c:pt idx="0">
                  <c:v>1785371.7830000001</c:v>
                </c:pt>
                <c:pt idx="1">
                  <c:v>1895233.6930000011</c:v>
                </c:pt>
                <c:pt idx="2">
                  <c:v>2009367.0100000002</c:v>
                </c:pt>
                <c:pt idx="3">
                  <c:v>2151123.4640000015</c:v>
                </c:pt>
                <c:pt idx="4">
                  <c:v>2346362.1540000001</c:v>
                </c:pt>
                <c:pt idx="5">
                  <c:v>2540462.2040000022</c:v>
                </c:pt>
                <c:pt idx="6">
                  <c:v>2704210.5050000008</c:v>
                </c:pt>
                <c:pt idx="7">
                  <c:v>2865842.7329999977</c:v>
                </c:pt>
                <c:pt idx="8">
                  <c:v>3040715.3639999977</c:v>
                </c:pt>
                <c:pt idx="9">
                  <c:v>3175969.1809999985</c:v>
                </c:pt>
                <c:pt idx="10">
                  <c:v>3276699.4760000007</c:v>
                </c:pt>
                <c:pt idx="11">
                  <c:v>3326253.5200000023</c:v>
                </c:pt>
                <c:pt idx="12">
                  <c:v>3363301.0130000003</c:v>
                </c:pt>
                <c:pt idx="13">
                  <c:v>3401511.1569999997</c:v>
                </c:pt>
                <c:pt idx="14">
                  <c:v>3416488.3649999974</c:v>
                </c:pt>
                <c:pt idx="15">
                  <c:v>3410967.4540000018</c:v>
                </c:pt>
                <c:pt idx="16">
                  <c:v>3383941.0979999993</c:v>
                </c:pt>
                <c:pt idx="17">
                  <c:v>3336868.4630000014</c:v>
                </c:pt>
                <c:pt idx="18">
                  <c:v>3272087.9779999997</c:v>
                </c:pt>
                <c:pt idx="19">
                  <c:v>3191664.7529999977</c:v>
                </c:pt>
                <c:pt idx="20">
                  <c:v>3092066.5910000009</c:v>
                </c:pt>
              </c:numCache>
            </c:numRef>
          </c:val>
        </c:ser>
        <c:axId val="112704512"/>
        <c:axId val="112718592"/>
      </c:barChart>
      <c:catAx>
        <c:axId val="112704512"/>
        <c:scaling>
          <c:orientation val="minMax"/>
        </c:scaling>
        <c:axPos val="b"/>
        <c:numFmt formatCode="General" sourceLinked="1"/>
        <c:majorTickMark val="none"/>
        <c:tickLblPos val="nextTo"/>
        <c:crossAx val="112718592"/>
        <c:crosses val="autoZero"/>
        <c:auto val="1"/>
        <c:lblAlgn val="ctr"/>
        <c:lblOffset val="100"/>
      </c:catAx>
      <c:valAx>
        <c:axId val="112718592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crossAx val="112704512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Pop. Mondiale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numRef>
              <c:f>Feuil1!$A$2:$A$15</c:f>
              <c:numCache>
                <c:formatCode>General</c:formatCode>
                <c:ptCount val="14"/>
                <c:pt idx="0">
                  <c:v>1800</c:v>
                </c:pt>
                <c:pt idx="4">
                  <c:v>1900</c:v>
                </c:pt>
                <c:pt idx="6">
                  <c:v>1950</c:v>
                </c:pt>
                <c:pt idx="7">
                  <c:v>1975</c:v>
                </c:pt>
                <c:pt idx="8">
                  <c:v>2000</c:v>
                </c:pt>
                <c:pt idx="9">
                  <c:v>2019</c:v>
                </c:pt>
                <c:pt idx="10">
                  <c:v>2030</c:v>
                </c:pt>
                <c:pt idx="11">
                  <c:v>2050</c:v>
                </c:pt>
                <c:pt idx="13">
                  <c:v>2100</c:v>
                </c:pt>
              </c:numCache>
            </c:numRef>
          </c:cat>
          <c:val>
            <c:numRef>
              <c:f>Feuil1!$B$2:$B$15</c:f>
              <c:numCache>
                <c:formatCode>General</c:formatCode>
                <c:ptCount val="14"/>
                <c:pt idx="0" formatCode="0.0">
                  <c:v>0.8</c:v>
                </c:pt>
                <c:pt idx="4" formatCode="0.0">
                  <c:v>1.6</c:v>
                </c:pt>
                <c:pt idx="6" formatCode="0.0">
                  <c:v>2.5</c:v>
                </c:pt>
                <c:pt idx="7" formatCode="0.0">
                  <c:v>4</c:v>
                </c:pt>
                <c:pt idx="8" formatCode="0.0">
                  <c:v>6</c:v>
                </c:pt>
                <c:pt idx="9" formatCode="0.0">
                  <c:v>7.7</c:v>
                </c:pt>
                <c:pt idx="10" formatCode="0.0">
                  <c:v>8.6</c:v>
                </c:pt>
                <c:pt idx="11" formatCode="0.0">
                  <c:v>9.7000000000000011</c:v>
                </c:pt>
                <c:pt idx="13" formatCode="0.0">
                  <c:v>10.9</c:v>
                </c:pt>
              </c:numCache>
            </c:numRef>
          </c:val>
        </c:ser>
        <c:axId val="112812416"/>
        <c:axId val="112813952"/>
      </c:barChart>
      <c:catAx>
        <c:axId val="112812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r-FR"/>
          </a:p>
        </c:txPr>
        <c:crossAx val="112813952"/>
        <c:crosses val="autoZero"/>
        <c:auto val="1"/>
        <c:lblAlgn val="ctr"/>
        <c:lblOffset val="100"/>
      </c:catAx>
      <c:valAx>
        <c:axId val="112813952"/>
        <c:scaling>
          <c:orientation val="minMax"/>
        </c:scaling>
        <c:axPos val="l"/>
        <c:majorGridlines/>
        <c:numFmt formatCode="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12812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4"/>
  <c:chart>
    <c:autoTitleDeleted val="1"/>
    <c:plotArea>
      <c:layout>
        <c:manualLayout>
          <c:layoutTarget val="inner"/>
          <c:xMode val="edge"/>
          <c:yMode val="edge"/>
          <c:x val="0.24934287060271321"/>
          <c:y val="7.1713147410358571E-2"/>
          <c:w val="0.67669356955380799"/>
          <c:h val="0.79869969378827843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Feuil1!$A$3:$A$12</c:f>
              <c:strCache>
                <c:ptCount val="10"/>
                <c:pt idx="0">
                  <c:v>Paris</c:v>
                </c:pt>
                <c:pt idx="1">
                  <c:v>Marseille-Aix</c:v>
                </c:pt>
                <c:pt idx="2">
                  <c:v>Lille</c:v>
                </c:pt>
                <c:pt idx="3">
                  <c:v>Nice</c:v>
                </c:pt>
                <c:pt idx="4">
                  <c:v>Strasbourg</c:v>
                </c:pt>
                <c:pt idx="5">
                  <c:v>Lyon</c:v>
                </c:pt>
                <c:pt idx="6">
                  <c:v>Toulon</c:v>
                </c:pt>
                <c:pt idx="7">
                  <c:v>Toulouse</c:v>
                </c:pt>
                <c:pt idx="8">
                  <c:v>Bordeaux</c:v>
                </c:pt>
                <c:pt idx="9">
                  <c:v>Nantes</c:v>
                </c:pt>
              </c:strCache>
            </c:strRef>
          </c:cat>
          <c:val>
            <c:numRef>
              <c:f>Feuil1!$B$3:$B$12</c:f>
              <c:numCache>
                <c:formatCode>0.00</c:formatCode>
                <c:ptCount val="10"/>
                <c:pt idx="0">
                  <c:v>0.41700000000000031</c:v>
                </c:pt>
                <c:pt idx="1">
                  <c:v>0.39700000000000057</c:v>
                </c:pt>
                <c:pt idx="2">
                  <c:v>0.39100000000000057</c:v>
                </c:pt>
                <c:pt idx="3">
                  <c:v>0.38800000000000051</c:v>
                </c:pt>
                <c:pt idx="4">
                  <c:v>0.36700000000000038</c:v>
                </c:pt>
                <c:pt idx="5">
                  <c:v>0.36200000000000032</c:v>
                </c:pt>
                <c:pt idx="6">
                  <c:v>0.36000000000000032</c:v>
                </c:pt>
                <c:pt idx="7">
                  <c:v>0.34900000000000031</c:v>
                </c:pt>
                <c:pt idx="8">
                  <c:v>0.34500000000000008</c:v>
                </c:pt>
                <c:pt idx="9">
                  <c:v>0.33300000000000057</c:v>
                </c:pt>
              </c:numCache>
            </c:numRef>
          </c:val>
        </c:ser>
        <c:overlap val="-40"/>
        <c:axId val="112530176"/>
        <c:axId val="112531712"/>
      </c:barChart>
      <c:catAx>
        <c:axId val="112530176"/>
        <c:scaling>
          <c:orientation val="maxMin"/>
        </c:scaling>
        <c:axPos val="l"/>
        <c:tickLblPos val="nextTo"/>
        <c:crossAx val="112531712"/>
        <c:crosses val="autoZero"/>
        <c:auto val="1"/>
        <c:lblAlgn val="ctr"/>
        <c:lblOffset val="100"/>
      </c:catAx>
      <c:valAx>
        <c:axId val="112531712"/>
        <c:scaling>
          <c:orientation val="minMax"/>
        </c:scaling>
        <c:delete val="1"/>
        <c:axPos val="t"/>
        <c:majorGridlines/>
        <c:minorGridlines/>
        <c:numFmt formatCode="0.00" sourceLinked="1"/>
        <c:tickLblPos val="nextTo"/>
        <c:crossAx val="11253017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E810-696C-4E19-9356-DCFA67142197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39314-EA9C-4310-BB00-03E70242F7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1800 : le monde comptait une seule métropole de plus d’un million d’habitants : Londres</a:t>
            </a:r>
          </a:p>
          <a:p>
            <a:r>
              <a:rPr lang="fr-FR" dirty="0" smtClean="0"/>
              <a:t>En 1900, elles étaient 16 dont la moitié en Europe (Le trio de tête étant Londres New  York)</a:t>
            </a:r>
          </a:p>
          <a:p>
            <a:r>
              <a:rPr lang="fr-FR" dirty="0" smtClean="0"/>
              <a:t>Aujourd’hui (ONU 2018), le monde compte 548 métropoles dont seulement 11 % en Europe.</a:t>
            </a:r>
          </a:p>
          <a:p>
            <a:r>
              <a:rPr lang="fr-FR" dirty="0" smtClean="0"/>
              <a:t>Parmi elles, on dénombre 33 « mégapoles » de plus de 10 millions d’habitants ; elles devraient être 43 en 2030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les pays développés la part des</a:t>
            </a:r>
            <a:r>
              <a:rPr lang="fr-FR" baseline="0" dirty="0" smtClean="0"/>
              <a:t> propriétaires dans le parc de logement ne progresse plus dans les villes depuis le début des années 1990 et même régresse. C’est la fin de la </a:t>
            </a:r>
            <a:r>
              <a:rPr lang="fr-FR" baseline="0" dirty="0" err="1" smtClean="0"/>
              <a:t>moyennisation</a:t>
            </a:r>
            <a:r>
              <a:rPr lang="fr-FR" baseline="0" dirty="0" smtClean="0"/>
              <a:t> des sociétés urbaines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Exception de la Chine : 50 % des finances publiques vont au collectivités territoriales ; en même temps fort contrôle des grandes villes directement administrées par l’Etat</a:t>
            </a:r>
          </a:p>
          <a:p>
            <a:r>
              <a:rPr lang="fr-FR" dirty="0" smtClean="0"/>
              <a:t>CIS : Communauté des Etats</a:t>
            </a:r>
            <a:r>
              <a:rPr lang="fr-FR" baseline="0" dirty="0" smtClean="0"/>
              <a:t> Indépendants (ex URSS)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2014,</a:t>
            </a:r>
            <a:r>
              <a:rPr lang="fr-FR" baseline="0" dirty="0" smtClean="0"/>
              <a:t> la moitié de la population urbaine mondiale vit dans des métropoles de + 500000 habitants</a:t>
            </a:r>
          </a:p>
          <a:p>
            <a:r>
              <a:rPr lang="fr-FR" baseline="0" dirty="0" smtClean="0"/>
              <a:t>En 2030, la moitié de la population urbaine mondiale devrait vivre dans des métropoles de + 1 000 </a:t>
            </a:r>
            <a:r>
              <a:rPr lang="fr-FR" baseline="0" dirty="0" err="1" smtClean="0"/>
              <a:t>000</a:t>
            </a:r>
            <a:r>
              <a:rPr lang="fr-FR" baseline="0" dirty="0" smtClean="0"/>
              <a:t> habitants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 Depuis l’Antiquité jusqu’à</a:t>
            </a:r>
            <a:r>
              <a:rPr lang="fr-FR" baseline="0" dirty="0" smtClean="0"/>
              <a:t> la fin du 18</a:t>
            </a:r>
            <a:r>
              <a:rPr lang="fr-FR" baseline="30000" dirty="0" smtClean="0"/>
              <a:t>e</a:t>
            </a:r>
            <a:r>
              <a:rPr lang="fr-FR" baseline="0" dirty="0" smtClean="0"/>
              <a:t> siècle, la population des villes était quasiment stationnaire</a:t>
            </a:r>
          </a:p>
          <a:p>
            <a:pPr>
              <a:buFontTx/>
              <a:buChar char="-"/>
            </a:pPr>
            <a:r>
              <a:rPr lang="fr-FR" baseline="0" dirty="0" smtClean="0"/>
              <a:t>La révolution industrielle au 19</a:t>
            </a:r>
            <a:r>
              <a:rPr lang="fr-FR" baseline="30000" dirty="0" smtClean="0"/>
              <a:t>e</a:t>
            </a:r>
            <a:r>
              <a:rPr lang="fr-FR" baseline="0" dirty="0" smtClean="0"/>
              <a:t> siècle va changer la donne : la population s’accroit en lien avec le niveau de la production</a:t>
            </a:r>
          </a:p>
          <a:p>
            <a:pPr>
              <a:buFontTx/>
              <a:buChar char="-"/>
            </a:pPr>
            <a:r>
              <a:rPr lang="fr-FR" baseline="0" dirty="0" smtClean="0"/>
              <a:t> Vers 1960, pour la première fois à l’échelle globale, la croissance économique est plus rapide que la croissance démographique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2008, la</a:t>
            </a:r>
            <a:r>
              <a:rPr lang="fr-FR" baseline="0" dirty="0" smtClean="0"/>
              <a:t> population urbaine devient majoritaire dans la population mondiale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</a:t>
            </a:r>
            <a:r>
              <a:rPr lang="fr-FR" baseline="0" dirty="0" smtClean="0"/>
              <a:t> dynamiques économiques ne sont pas parfaitement corrélées avec les dynamiques démographiques ; en combinant ces deux variables on peut distinguer 4 situations résumées dans ce tableau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villes situées sur l’axe de la globalisation entre Shanghai et Los Angeles et qu’emprunte quotidiennement les supertankers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Tendance à la concentration vers l’Asie de la </a:t>
            </a:r>
            <a:r>
              <a:rPr lang="fr-FR" dirty="0" err="1" smtClean="0"/>
              <a:t>mégapolisation</a:t>
            </a:r>
            <a:r>
              <a:rPr lang="fr-FR" dirty="0" smtClean="0"/>
              <a:t> : Chine, Sous-continent indien, Asie du </a:t>
            </a:r>
            <a:r>
              <a:rPr lang="fr-FR" dirty="0" err="1" smtClean="0"/>
              <a:t>Sud-Est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2020, les </a:t>
            </a:r>
            <a:r>
              <a:rPr lang="fr-FR" baseline="0" dirty="0" smtClean="0"/>
              <a:t> villes occupent 2 % des terres immergées mais consomment 2/3 de l’énergie produite et sont. responsables de 70 % des émissions de gaz à effet de serre…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Moyenne France : 0,37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9314-EA9C-4310-BB00-03E70242F7F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6755-5062-418F-A449-9EE932C1F27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5569-2B56-45C0-8330-2AEF39713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métropolisation, </a:t>
            </a:r>
            <a:br>
              <a:rPr lang="fr-FR" dirty="0" smtClean="0"/>
            </a:br>
            <a:r>
              <a:rPr lang="fr-FR" dirty="0" smtClean="0"/>
              <a:t>un horizon indépassable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UPOP Marseille</a:t>
            </a:r>
          </a:p>
          <a:p>
            <a:r>
              <a:rPr lang="fr-FR" dirty="0" smtClean="0"/>
              <a:t>15/03/2021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villes décroissantes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1654175"/>
            <a:ext cx="70802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villes globales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9543"/>
            <a:ext cx="8229600" cy="42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Mégapoles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368425"/>
            <a:ext cx="74739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discordances entre hiérarchies économiques et démographiques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229600" cy="452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défis de la métropolisation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</a:p>
          <a:p>
            <a:r>
              <a:rPr lang="fr-FR" dirty="0" smtClean="0"/>
              <a:t>Inégalités</a:t>
            </a:r>
          </a:p>
          <a:p>
            <a:r>
              <a:rPr lang="fr-FR" dirty="0" smtClean="0"/>
              <a:t>Gouvernance locale</a:t>
            </a:r>
          </a:p>
          <a:p>
            <a:r>
              <a:rPr lang="fr-FR" dirty="0" smtClean="0"/>
              <a:t>Crise financière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L’environnement :</a:t>
            </a:r>
            <a:br>
              <a:rPr lang="fr-FR" dirty="0" smtClean="0"/>
            </a:br>
            <a:r>
              <a:rPr lang="fr-FR" dirty="0" smtClean="0"/>
              <a:t>L’empreinte carbone des villes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5"/>
            <a:ext cx="6286544" cy="45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inégalités sociales dans les villes </a:t>
            </a:r>
            <a:br>
              <a:rPr lang="fr-FR" dirty="0" smtClean="0"/>
            </a:br>
            <a:r>
              <a:rPr lang="fr-FR" dirty="0" smtClean="0"/>
              <a:t>(Coefficients de Gini)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92500" lnSpcReduction="10000"/>
          </a:bodyPr>
          <a:lstStyle/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Monde 2010</a:t>
            </a:r>
            <a:endParaRPr lang="fr-FR" sz="1100" dirty="0" smtClean="0"/>
          </a:p>
          <a:p>
            <a:pPr algn="ctr"/>
            <a:endParaRPr lang="fr-FR" sz="1800" dirty="0" smtClean="0"/>
          </a:p>
          <a:p>
            <a:pPr algn="ctr"/>
            <a:endParaRPr lang="fr-FR" sz="1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endParaRPr lang="fr-FR" sz="1800" dirty="0" smtClean="0"/>
          </a:p>
          <a:p>
            <a:pPr algn="ctr"/>
            <a:r>
              <a:rPr lang="fr-FR" sz="3600" dirty="0" smtClean="0"/>
              <a:t>France 2008 (Aires urbaines)</a:t>
            </a:r>
          </a:p>
          <a:p>
            <a:pPr algn="ctr"/>
            <a:endParaRPr lang="fr-FR" sz="3400" dirty="0" smtClean="0"/>
          </a:p>
          <a:p>
            <a:pPr algn="ctr"/>
            <a:endParaRPr lang="fr-FR" sz="1800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4294967295"/>
          </p:nvPr>
        </p:nvGraphicFramePr>
        <p:xfrm>
          <a:off x="4643438" y="228599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Espace réservé du contenu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2285992"/>
            <a:ext cx="4179600" cy="40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>Les conditions de logement :</a:t>
            </a:r>
            <a:br>
              <a:rPr lang="fr-FR" sz="3200" dirty="0" smtClean="0"/>
            </a:br>
            <a:r>
              <a:rPr lang="fr-FR" sz="3200" dirty="0" smtClean="0"/>
              <a:t>Part de la population urbaine vivant en bidonvilles</a:t>
            </a:r>
            <a:endParaRPr lang="fr-FR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1530350"/>
            <a:ext cx="74549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inégalités territoriales </a:t>
            </a:r>
            <a:br>
              <a:rPr lang="fr-FR" sz="3200" dirty="0" smtClean="0"/>
            </a:br>
            <a:r>
              <a:rPr lang="fr-FR" sz="3200" dirty="0" smtClean="0"/>
              <a:t>par grandes régions</a:t>
            </a:r>
            <a:endParaRPr lang="fr-F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831181"/>
            <a:ext cx="6591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351219" y="273050"/>
            <a:ext cx="3559412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94176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capacités financières des collectivités locales par grandes régions</a:t>
            </a:r>
            <a:endParaRPr lang="fr-F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PLAN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lvl="1">
              <a:buNone/>
            </a:pPr>
            <a:r>
              <a:rPr lang="fr-FR" dirty="0" smtClean="0"/>
              <a:t>Qu’est-ce qu’une métropole ?</a:t>
            </a:r>
          </a:p>
          <a:p>
            <a:pPr lvl="2">
              <a:buNone/>
            </a:pPr>
            <a:r>
              <a:rPr lang="fr-FR" dirty="0" smtClean="0"/>
              <a:t>Définitions</a:t>
            </a:r>
          </a:p>
          <a:p>
            <a:pPr lvl="2">
              <a:buNone/>
            </a:pPr>
            <a:r>
              <a:rPr lang="fr-FR" dirty="0" smtClean="0"/>
              <a:t>Repères statistiques</a:t>
            </a:r>
          </a:p>
          <a:p>
            <a:pPr lvl="1">
              <a:buNone/>
            </a:pPr>
            <a:r>
              <a:rPr lang="fr-FR" dirty="0" smtClean="0"/>
              <a:t>Un nouveau régime de croissance urbaine</a:t>
            </a:r>
          </a:p>
          <a:p>
            <a:pPr lvl="2">
              <a:buNone/>
            </a:pPr>
            <a:r>
              <a:rPr lang="fr-FR" dirty="0" smtClean="0"/>
              <a:t>La transition démographique</a:t>
            </a:r>
          </a:p>
          <a:p>
            <a:pPr lvl="2">
              <a:buNone/>
            </a:pPr>
            <a:r>
              <a:rPr lang="fr-FR" dirty="0" smtClean="0"/>
              <a:t>La polarisation économique</a:t>
            </a:r>
          </a:p>
          <a:p>
            <a:pPr lvl="1">
              <a:buNone/>
            </a:pPr>
            <a:r>
              <a:rPr lang="fr-FR" dirty="0" smtClean="0"/>
              <a:t>Des évolutions différenciées</a:t>
            </a:r>
          </a:p>
          <a:p>
            <a:pPr lvl="2">
              <a:buNone/>
            </a:pPr>
            <a:r>
              <a:rPr lang="fr-FR" dirty="0" smtClean="0"/>
              <a:t>Les villes déclinantes</a:t>
            </a:r>
          </a:p>
          <a:p>
            <a:pPr lvl="2">
              <a:buNone/>
            </a:pPr>
            <a:r>
              <a:rPr lang="fr-FR" dirty="0" smtClean="0"/>
              <a:t>Les villes globales</a:t>
            </a:r>
          </a:p>
          <a:p>
            <a:pPr lvl="2">
              <a:buNone/>
            </a:pPr>
            <a:r>
              <a:rPr lang="fr-FR" dirty="0" smtClean="0"/>
              <a:t>Les mégapoles</a:t>
            </a:r>
          </a:p>
          <a:p>
            <a:pPr lvl="1">
              <a:buNone/>
            </a:pPr>
            <a:r>
              <a:rPr lang="fr-FR" dirty="0" smtClean="0"/>
              <a:t>Les défis de la métropolisation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 : </a:t>
            </a:r>
            <a:br>
              <a:rPr lang="fr-FR" dirty="0" smtClean="0"/>
            </a:br>
            <a:r>
              <a:rPr lang="fr-FR" dirty="0" smtClean="0"/>
              <a:t>vers la fin de métropoles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Pas d’effondrement comme le prédisent les « </a:t>
            </a:r>
            <a:r>
              <a:rPr lang="fr-FR" dirty="0" err="1" smtClean="0"/>
              <a:t>collapsologues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Plutôt un tassement comme cela se confirme dans les pays occidentaux et s’annonce en Asie</a:t>
            </a:r>
          </a:p>
          <a:p>
            <a:r>
              <a:rPr lang="fr-FR" dirty="0" smtClean="0"/>
              <a:t>Le seul rebond prévisible se trouve en Afrique mais elle doit faire face à de nombreux handicaps</a:t>
            </a:r>
          </a:p>
          <a:p>
            <a:r>
              <a:rPr lang="fr-FR" dirty="0" smtClean="0"/>
              <a:t>Le rôle des organismes internationaux, des états et des collectivités locales est essentiel dans la régulation de la métropolisation à l’échelle mondiale. Mais seront-ils à la hauteur ?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Qu’est-ce qu’une métropole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notion relative dans le temps et dans l’espace</a:t>
            </a:r>
          </a:p>
          <a:p>
            <a:r>
              <a:rPr lang="fr-FR" dirty="0" smtClean="0"/>
              <a:t>La définition statistique standard officialisée par les institutions internationales (ONU) : une « aire urbaine » de plus d’1 million d’habitant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La population urbaine mondiale </a:t>
            </a:r>
            <a:br>
              <a:rPr lang="fr-FR" sz="2800" dirty="0" smtClean="0"/>
            </a:br>
            <a:r>
              <a:rPr lang="fr-FR" sz="2800" dirty="0" smtClean="0"/>
              <a:t>selon la taille des agglomérations urbaines</a:t>
            </a:r>
            <a:endParaRPr lang="fr-F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9509" y="1600200"/>
            <a:ext cx="67849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nouveau régime de croissance urbaine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smtClean="0"/>
              <a:t>Une révolution : la loi de Malthus inversée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600" dirty="0" smtClean="0"/>
              <a:t>La transition démographique :</a:t>
            </a:r>
          </a:p>
          <a:p>
            <a:pPr lvl="1"/>
            <a:r>
              <a:rPr lang="fr-FR" sz="2000" dirty="0" smtClean="0"/>
              <a:t>Plus de  50 % de la population est urbaine (en 2008)</a:t>
            </a:r>
          </a:p>
          <a:p>
            <a:pPr lvl="1"/>
            <a:r>
              <a:rPr lang="fr-FR" sz="2000" dirty="0" smtClean="0"/>
              <a:t>Plus de 50 % de la population urbaine mondiale vivra dans des métropoles de plus d’1 million d’habitants (2030)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600" dirty="0" smtClean="0"/>
              <a:t>La polarisation  économique </a:t>
            </a:r>
          </a:p>
          <a:p>
            <a:pPr marL="742950" lvl="2" indent="-342900">
              <a:buNone/>
            </a:pPr>
            <a:r>
              <a:rPr lang="fr-FR" sz="2000" dirty="0" smtClean="0"/>
              <a:t>Concentration des activités, des emplois et des revenus dans les plus grandes villes</a:t>
            </a:r>
          </a:p>
          <a:p>
            <a:pPr marL="742950" lvl="2" indent="-34290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loi de Malthus inversée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sz="half" idx="2"/>
          </p:nvPr>
        </p:nvGraphicFramePr>
        <p:xfrm>
          <a:off x="3857620" y="1600200"/>
          <a:ext cx="48291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71858" cy="354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i="1" dirty="0" smtClean="0"/>
              <a:t>	« Si elle n’est pas freinée, la population s’accroît en progression géométrique. Les subsistances ne s’accroissent qu’en progression arithmétique. » (Malthus, 1798)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La transition démographique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43296" cy="465127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Population mondiale depuis 1800</a:t>
            </a:r>
            <a:endParaRPr lang="fr-FR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dirty="0" smtClean="0"/>
              <a:t>Population urbaine et rurale dans le monde depuis 1950</a:t>
            </a:r>
            <a:endParaRPr lang="fr-FR" sz="18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4"/>
          </p:nvPr>
        </p:nvGraphicFramePr>
        <p:xfrm>
          <a:off x="4500562" y="2071678"/>
          <a:ext cx="428628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</p:nvPr>
        </p:nvGraphicFramePr>
        <p:xfrm>
          <a:off x="214282" y="2357430"/>
          <a:ext cx="3929090" cy="396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La polarisation économique </a:t>
            </a:r>
            <a:br>
              <a:rPr lang="fr-FR" sz="3200" dirty="0" smtClean="0"/>
            </a:br>
            <a:r>
              <a:rPr lang="fr-FR" sz="3200" dirty="0" smtClean="0"/>
              <a:t>au profit des grandes métropoles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A l’échelle mondiale</a:t>
            </a:r>
            <a:endParaRPr lang="fr-FR" sz="18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42844" y="2786058"/>
            <a:ext cx="4040188" cy="238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dirty="0" smtClean="0"/>
              <a:t>A l’échelle des grandes régions du monde </a:t>
            </a:r>
            <a:endParaRPr lang="fr-FR" sz="18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3438" y="2643182"/>
            <a:ext cx="4041775" cy="24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évolutions différenciées</a:t>
            </a:r>
            <a:endParaRPr lang="fr-FR" sz="3200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idx="1"/>
          </p:nvPr>
        </p:nvGraphicFramePr>
        <p:xfrm>
          <a:off x="857223" y="1714487"/>
          <a:ext cx="764386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64"/>
                <a:gridCol w="493028"/>
                <a:gridCol w="2786768"/>
                <a:gridCol w="3556605"/>
              </a:tblGrid>
              <a:tr h="9416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Croissance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économique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149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Croissance démographique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</a:tr>
              <a:tr h="15396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fr-F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+ +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Mégapoles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(Asie, Moyen orient)</a:t>
                      </a:r>
                    </a:p>
                  </a:txBody>
                  <a:tcPr marL="86718" marR="8671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+ -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Croissance extensive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Villes émergentes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(Afrique, Amérique du Sud)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</a:tr>
              <a:tr h="18476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fr-F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- +</a:t>
                      </a:r>
                      <a:endParaRPr lang="fr-FR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Croissance intensive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« Villes globales »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(Pays occidentaux)</a:t>
                      </a:r>
                    </a:p>
                  </a:txBody>
                  <a:tcPr marL="86718" marR="8671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- -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Décroissance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« </a:t>
                      </a:r>
                      <a:r>
                        <a:rPr lang="fr-FR" sz="1800" b="0" dirty="0" err="1" smtClean="0">
                          <a:latin typeface="+mn-lt"/>
                          <a:ea typeface="Calibri"/>
                          <a:cs typeface="Times New Roman"/>
                        </a:rPr>
                        <a:t>Shrinking</a:t>
                      </a: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="0" dirty="0" err="1" smtClean="0">
                          <a:latin typeface="+mn-lt"/>
                          <a:ea typeface="Calibri"/>
                          <a:cs typeface="Times New Roman"/>
                        </a:rPr>
                        <a:t>cities</a:t>
                      </a: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 »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cs typeface="Times New Roman"/>
                        </a:rPr>
                        <a:t>(Europe de l’Est, Nord-est américain, Caraïbes)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18" marR="86718" marT="0" marB="0" anchor="ctr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é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Présentation2</Template>
  <TotalTime>8833</TotalTime>
  <Words>646</Words>
  <Application>Microsoft Office PowerPoint</Application>
  <PresentationFormat>Affichage à l'écran (4:3)</PresentationFormat>
  <Paragraphs>111</Paragraphs>
  <Slides>20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Présentation2</vt:lpstr>
      <vt:lpstr>La métropolisation,  un horizon indépassable ?</vt:lpstr>
      <vt:lpstr>PLAN</vt:lpstr>
      <vt:lpstr>Qu’est-ce qu’une métropole ?</vt:lpstr>
      <vt:lpstr>La population urbaine mondiale  selon la taille des agglomérations urbaines</vt:lpstr>
      <vt:lpstr>Un nouveau régime de croissance urbaine</vt:lpstr>
      <vt:lpstr>La loi de Malthus inversée</vt:lpstr>
      <vt:lpstr>La transition démographique</vt:lpstr>
      <vt:lpstr>La polarisation économique  au profit des grandes métropoles</vt:lpstr>
      <vt:lpstr>Des évolutions différenciées</vt:lpstr>
      <vt:lpstr>Les villes décroissantes</vt:lpstr>
      <vt:lpstr>Les villes globales</vt:lpstr>
      <vt:lpstr>Les Mégapoles </vt:lpstr>
      <vt:lpstr>Les discordances entre hiérarchies économiques et démographiques</vt:lpstr>
      <vt:lpstr>Les défis de la métropolisation</vt:lpstr>
      <vt:lpstr>L’environnement : L’empreinte carbone des villes</vt:lpstr>
      <vt:lpstr>Les inégalités sociales dans les villes  (Coefficients de Gini)</vt:lpstr>
      <vt:lpstr>Les conditions de logement : Part de la population urbaine vivant en bidonvilles</vt:lpstr>
      <vt:lpstr>Les inégalités territoriales  par grandes régions</vt:lpstr>
      <vt:lpstr>Les capacités financières des collectivités locales par grandes régions</vt:lpstr>
      <vt:lpstr>Conclusion :  vers la fin de métropoles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Donzel</dc:creator>
  <cp:lastModifiedBy>Donzel</cp:lastModifiedBy>
  <cp:revision>315</cp:revision>
  <dcterms:created xsi:type="dcterms:W3CDTF">2021-02-27T21:20:55Z</dcterms:created>
  <dcterms:modified xsi:type="dcterms:W3CDTF">2021-03-16T10:24:37Z</dcterms:modified>
</cp:coreProperties>
</file>